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68" r:id="rId4"/>
    <p:sldId id="270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0" r:id="rId14"/>
    <p:sldId id="271" r:id="rId15"/>
    <p:sldId id="272" r:id="rId16"/>
    <p:sldId id="274" r:id="rId17"/>
    <p:sldId id="275" r:id="rId18"/>
    <p:sldId id="273" r:id="rId19"/>
    <p:sldId id="279" r:id="rId20"/>
    <p:sldId id="278" r:id="rId21"/>
    <p:sldId id="280" r:id="rId22"/>
    <p:sldId id="256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18"/>
  </p:normalViewPr>
  <p:slideViewPr>
    <p:cSldViewPr snapToGrid="0" snapToObjects="1">
      <p:cViewPr varScale="1">
        <p:scale>
          <a:sx n="82" d="100"/>
          <a:sy n="82" d="100"/>
        </p:scale>
        <p:origin x="832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A10EEC-4018-0D46-B505-CC93DC8C7404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83D39C-0A9C-094E-B1FA-8DABE03B0CC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5482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83D39C-0A9C-094E-B1FA-8DABE03B0CCE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8153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0166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8306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26181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、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幻灯片编号占位符 7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C1341538-5C0B-6640-BF12-A2A29B56014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735770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2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733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656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044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9819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1463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5240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15719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C4CE65-7FAF-7340-A1ED-DFC5DB3F14AE}" type="datetimeFigureOut">
              <a:rPr kumimoji="1" lang="zh-CN" altLang="en-US" smtClean="0"/>
              <a:t>2018/11/1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58216-B945-3442-A7DA-DF649F6AE79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694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人工智能简介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人工智能发展史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弱人工智能与强人工智能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人工智能、机器学习、深度学习关系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课程涉及的内容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43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理论</a:t>
            </a:r>
            <a:r>
              <a:rPr lang="zh-CN" altLang="en-US" dirty="0"/>
              <a:t>上提出了概率近似正确模型</a:t>
            </a:r>
            <a:r>
              <a:rPr lang="en-US" altLang="zh-CN" dirty="0"/>
              <a:t>PAC</a:t>
            </a:r>
            <a:r>
              <a:rPr lang="zh-CN" altLang="en-US" dirty="0"/>
              <a:t>，使得机器是可学习的</a:t>
            </a:r>
            <a:r>
              <a:rPr lang="en-US" altLang="zh-CN" dirty="0"/>
              <a:t>-</a:t>
            </a:r>
            <a:r>
              <a:rPr lang="zh-CN" altLang="en-US" dirty="0"/>
              <a:t>在短时间内能找到好的假设来解决问题，通俗的解释</a:t>
            </a:r>
            <a:r>
              <a:rPr lang="en-US" altLang="zh-CN" dirty="0"/>
              <a:t>PAC:</a:t>
            </a:r>
            <a:r>
              <a:rPr lang="zh-CN" altLang="en-US" dirty="0"/>
              <a:t>桶里有很多球，你可以随机摘出一个球，然后判断桶里球的颜色。工业上卡内基梅隆大学为数字设备公司设计了一套名为</a:t>
            </a:r>
            <a:r>
              <a:rPr lang="en-US" altLang="zh-CN" dirty="0"/>
              <a:t>XCON</a:t>
            </a:r>
            <a:r>
              <a:rPr lang="zh-CN" altLang="en-US" dirty="0"/>
              <a:t>的“专家系统”，能为公司每年节省下来几千万的经费。同时大批的算法出现：</a:t>
            </a:r>
            <a:r>
              <a:rPr lang="en-US" altLang="zh-CN" dirty="0"/>
              <a:t>BP,</a:t>
            </a:r>
            <a:r>
              <a:rPr lang="zh-CN" altLang="en-US" dirty="0"/>
              <a:t>玻尔兹曼机</a:t>
            </a:r>
            <a:r>
              <a:rPr lang="en-US" altLang="zh-CN" dirty="0"/>
              <a:t>RBM</a:t>
            </a:r>
            <a:r>
              <a:rPr lang="zh-CN" altLang="en-US" dirty="0"/>
              <a:t>都是在这一阶段提出来的。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05970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由于个人计算机</a:t>
            </a:r>
            <a:r>
              <a:rPr lang="en-US" altLang="zh-CN" dirty="0"/>
              <a:t>PC</a:t>
            </a:r>
            <a:r>
              <a:rPr lang="zh-CN" altLang="en-US" dirty="0"/>
              <a:t>和苹果电脑的崛起，资本更看好个人计算机的发展，因此遭遇了第二次寒冬。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0130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1997</a:t>
            </a:r>
            <a:r>
              <a:rPr lang="zh-CN" altLang="en-US" dirty="0"/>
              <a:t>年 深蓝</a:t>
            </a:r>
            <a:r>
              <a:rPr lang="en-US" altLang="zh-CN" dirty="0"/>
              <a:t>(Deep Blue)</a:t>
            </a:r>
            <a:r>
              <a:rPr lang="zh-CN" altLang="en-US" dirty="0"/>
              <a:t>击败卡斯帕罗夫</a:t>
            </a:r>
            <a:r>
              <a:rPr lang="en-US" altLang="zh-CN" dirty="0"/>
              <a:t>(Kasparov) </a:t>
            </a:r>
            <a:r>
              <a:rPr lang="zh-CN" altLang="en-US" dirty="0"/>
              <a:t>国际象棋领域。人类开始发现，人工智能潜力犹在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/>
              <a:t>90</a:t>
            </a:r>
            <a:r>
              <a:rPr lang="zh-CN" altLang="en-US" dirty="0"/>
              <a:t>年代是统计机器学习天下：决策树、</a:t>
            </a:r>
            <a:r>
              <a:rPr lang="en-US" altLang="zh-CN" dirty="0"/>
              <a:t>SVM</a:t>
            </a:r>
            <a:r>
              <a:rPr lang="zh-CN" altLang="en-US" dirty="0"/>
              <a:t>，</a:t>
            </a:r>
            <a:r>
              <a:rPr lang="en-US" altLang="zh-CN" dirty="0" err="1"/>
              <a:t>Adaboost</a:t>
            </a:r>
            <a:r>
              <a:rPr lang="zh-CN" altLang="en-US" dirty="0"/>
              <a:t>兴起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2006</a:t>
            </a:r>
            <a:r>
              <a:rPr lang="zh-CN" altLang="en-US" dirty="0"/>
              <a:t>年，深度学习异军突起。也被人们作为神经网络第三次热潮的起点，</a:t>
            </a:r>
            <a:r>
              <a:rPr lang="en-US" altLang="zh-CN" dirty="0"/>
              <a:t>DL</a:t>
            </a:r>
            <a:r>
              <a:rPr lang="zh-CN" altLang="en-US" dirty="0"/>
              <a:t>元年。</a:t>
            </a:r>
            <a:r>
              <a:rPr lang="en-US" altLang="zh-CN" dirty="0"/>
              <a:t>Hinton</a:t>
            </a:r>
            <a:r>
              <a:rPr lang="zh-CN" altLang="en-US" dirty="0"/>
              <a:t>、</a:t>
            </a:r>
            <a:r>
              <a:rPr lang="en-US" altLang="zh-CN" dirty="0" err="1"/>
              <a:t>LeCun</a:t>
            </a:r>
            <a:r>
              <a:rPr lang="zh-CN" altLang="en-US" dirty="0"/>
              <a:t>、</a:t>
            </a:r>
            <a:r>
              <a:rPr lang="en-US" altLang="zh-CN" dirty="0" err="1"/>
              <a:t>Bengio</a:t>
            </a:r>
            <a:r>
              <a:rPr lang="en-US" altLang="zh-CN" dirty="0"/>
              <a:t> </a:t>
            </a:r>
            <a:r>
              <a:rPr lang="zh-CN" altLang="en-US" dirty="0"/>
              <a:t>三巨头，大家应该渐渐熟悉的人物。</a:t>
            </a:r>
            <a:r>
              <a:rPr lang="en-US" altLang="zh-CN" dirty="0" err="1"/>
              <a:t>AlphaGo</a:t>
            </a:r>
            <a:r>
              <a:rPr lang="zh-CN" altLang="en-US" dirty="0"/>
              <a:t>碾压式的横扫棋坛。生成对抗学习、迁移学习。</a:t>
            </a:r>
            <a:r>
              <a:rPr lang="en-US" altLang="zh-CN" dirty="0" err="1"/>
              <a:t>siri</a:t>
            </a:r>
            <a:r>
              <a:rPr lang="zh-CN" altLang="en-US" dirty="0"/>
              <a:t>，无人驾驶等耳熟能详。语音识别，无处不在。</a:t>
            </a:r>
            <a:r>
              <a:rPr lang="en-US" altLang="zh-CN" dirty="0" err="1"/>
              <a:t>cpu</a:t>
            </a:r>
            <a:r>
              <a:rPr lang="zh-CN" altLang="en-US" dirty="0"/>
              <a:t>、</a:t>
            </a:r>
            <a:r>
              <a:rPr lang="en-US" altLang="zh-CN" dirty="0" err="1"/>
              <a:t>gpu</a:t>
            </a:r>
            <a:r>
              <a:rPr lang="zh-CN" altLang="en-US" dirty="0"/>
              <a:t>、</a:t>
            </a:r>
            <a:r>
              <a:rPr lang="en-US" altLang="zh-CN" dirty="0" err="1"/>
              <a:t>tpu</a:t>
            </a:r>
            <a:r>
              <a:rPr lang="zh-CN" altLang="en-US" dirty="0"/>
              <a:t>各种流行词盛行，各种机器人。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47401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弱人工智能与强人工智能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弱人工智能：</a:t>
            </a:r>
            <a:r>
              <a:rPr lang="zh-CN" altLang="zh-CN" dirty="0"/>
              <a:t>弱人工智能是擅长于单个方面的人工智能。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617" y="2975104"/>
            <a:ext cx="4194735" cy="2759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5104"/>
            <a:ext cx="53086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30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强人工智能：</a:t>
            </a:r>
            <a:r>
              <a:rPr lang="zh-CN" altLang="zh-CN" dirty="0"/>
              <a:t>人类级别的人工智能。强人工智能是指在各方面都能和人类比肩的人工智能，人类能干的脑力活它都能干。 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053" y="3657598"/>
            <a:ext cx="5340622" cy="28694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70" y="2891584"/>
            <a:ext cx="3074830" cy="342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05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人工智能、机器学习和人工智能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2057400"/>
            <a:ext cx="110236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58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23" y="362842"/>
            <a:ext cx="7730565" cy="27906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723" y="3153472"/>
            <a:ext cx="8648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0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76" y="1473994"/>
            <a:ext cx="111760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7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696" y="214439"/>
            <a:ext cx="8309198" cy="599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6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课程涉及内容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传统机器学习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en-US" altLang="zh-CN" smtClean="0"/>
              <a:t>.</a:t>
            </a:r>
            <a:r>
              <a:rPr kumimoji="1" lang="zh-CN" altLang="en-US" smtClean="0"/>
              <a:t> 深度学习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466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人工智能发展史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人工智能：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pPr lvl="1"/>
            <a:r>
              <a:rPr kumimoji="1" lang="zh-CN" altLang="en-US" dirty="0"/>
              <a:t>如何让机器完成人类的感知、学习、推理和行动，并从中获取</a:t>
            </a:r>
            <a:r>
              <a:rPr kumimoji="1" lang="zh-CN" altLang="en-US" dirty="0" smtClean="0"/>
              <a:t>知识。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凡是</a:t>
            </a:r>
            <a:r>
              <a:rPr kumimoji="1" lang="zh-CN" altLang="en-US" dirty="0"/>
              <a:t>使用机器代替人实现认知、分析、决策等功能，都可以认为使用了人工智能技术。</a:t>
            </a:r>
          </a:p>
        </p:txBody>
      </p:sp>
    </p:spTree>
    <p:extLst>
      <p:ext uri="{BB962C8B-B14F-4D97-AF65-F5344CB8AC3E}">
        <p14:creationId xmlns:p14="http://schemas.microsoft.com/office/powerpoint/2010/main" val="1027652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机器学习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825625"/>
            <a:ext cx="9140097" cy="473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深度学习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6741"/>
          <a:stretch/>
        </p:blipFill>
        <p:spPr>
          <a:xfrm>
            <a:off x="3067957" y="1293389"/>
            <a:ext cx="8285843" cy="20560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536" y="3349456"/>
            <a:ext cx="81407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6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03" y="436028"/>
            <a:ext cx="3061073" cy="16968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845" y="436028"/>
            <a:ext cx="3758826" cy="1875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947" y="2376236"/>
            <a:ext cx="3713683" cy="20842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8258" y="2376236"/>
            <a:ext cx="4850279" cy="23765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5759" y="4606648"/>
            <a:ext cx="3839135" cy="19323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4664" y="4817690"/>
            <a:ext cx="2987488" cy="185888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454243" y="94705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回到现实！！！！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04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307" name="Picture 3" descr="j019538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92451" y="2940051"/>
            <a:ext cx="1812925" cy="1844675"/>
          </a:xfrm>
        </p:spPr>
      </p:pic>
      <p:pic>
        <p:nvPicPr>
          <p:cNvPr id="610308" name="Picture 4" descr="j028575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70750" y="2128839"/>
            <a:ext cx="1841500" cy="1127125"/>
          </a:xfrm>
        </p:spPr>
      </p:pic>
      <p:pic>
        <p:nvPicPr>
          <p:cNvPr id="610309" name="Picture 5" descr="j0292020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248525" y="4141788"/>
            <a:ext cx="1885950" cy="1782762"/>
          </a:xfrm>
        </p:spPr>
      </p:pic>
      <p:cxnSp>
        <p:nvCxnSpPr>
          <p:cNvPr id="610310" name="AutoShape 6"/>
          <p:cNvCxnSpPr>
            <a:cxnSpLocks noChangeShapeType="1"/>
            <a:stCxn id="610307" idx="1"/>
            <a:endCxn id="610308" idx="1"/>
          </p:cNvCxnSpPr>
          <p:nvPr/>
        </p:nvCxnSpPr>
        <p:spPr bwMode="auto">
          <a:xfrm rot="10800000" flipH="1">
            <a:off x="3092450" y="2692400"/>
            <a:ext cx="4178300" cy="1169988"/>
          </a:xfrm>
          <a:prstGeom prst="curvedConnector3">
            <a:avLst>
              <a:gd name="adj1" fmla="val -5472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0311" name="AutoShape 7"/>
          <p:cNvCxnSpPr>
            <a:cxnSpLocks noChangeShapeType="1"/>
            <a:stCxn id="610307" idx="1"/>
          </p:cNvCxnSpPr>
          <p:nvPr/>
        </p:nvCxnSpPr>
        <p:spPr bwMode="auto">
          <a:xfrm rot="10800000" flipH="1" flipV="1">
            <a:off x="3092450" y="3862389"/>
            <a:ext cx="4084638" cy="1450975"/>
          </a:xfrm>
          <a:prstGeom prst="curvedConnector3">
            <a:avLst>
              <a:gd name="adj1" fmla="val -5597"/>
            </a:avLst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10312" name="Text Box 8"/>
          <p:cNvSpPr txBox="1">
            <a:spLocks noChangeArrowheads="1"/>
          </p:cNvSpPr>
          <p:nvPr/>
        </p:nvSpPr>
        <p:spPr bwMode="auto">
          <a:xfrm>
            <a:off x="2057401" y="4953001"/>
            <a:ext cx="14398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latin typeface="Arial" charset="0"/>
              </a:rPr>
              <a:t>测试主持人</a:t>
            </a:r>
          </a:p>
        </p:txBody>
      </p:sp>
      <p:sp>
        <p:nvSpPr>
          <p:cNvPr id="610313" name="Text Box 9"/>
          <p:cNvSpPr txBox="1">
            <a:spLocks noChangeArrowheads="1"/>
          </p:cNvSpPr>
          <p:nvPr/>
        </p:nvSpPr>
        <p:spPr bwMode="auto">
          <a:xfrm>
            <a:off x="9191626" y="3068638"/>
            <a:ext cx="11525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latin typeface="Arial" charset="0"/>
              </a:rPr>
              <a:t>被测机器</a:t>
            </a:r>
          </a:p>
        </p:txBody>
      </p:sp>
      <p:sp>
        <p:nvSpPr>
          <p:cNvPr id="610314" name="Text Box 10"/>
          <p:cNvSpPr txBox="1">
            <a:spLocks noChangeArrowheads="1"/>
          </p:cNvSpPr>
          <p:nvPr/>
        </p:nvSpPr>
        <p:spPr bwMode="auto">
          <a:xfrm>
            <a:off x="9264651" y="5949951"/>
            <a:ext cx="100806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>
                <a:solidFill>
                  <a:srgbClr val="0000CC"/>
                </a:solidFill>
                <a:latin typeface="Arial" charset="0"/>
              </a:rPr>
              <a:t>被测人</a:t>
            </a:r>
          </a:p>
        </p:txBody>
      </p:sp>
      <p:sp>
        <p:nvSpPr>
          <p:cNvPr id="610315" name="Text Box 11"/>
          <p:cNvSpPr txBox="1">
            <a:spLocks noChangeArrowheads="1"/>
          </p:cNvSpPr>
          <p:nvPr/>
        </p:nvSpPr>
        <p:spPr bwMode="auto">
          <a:xfrm>
            <a:off x="5087938" y="3141663"/>
            <a:ext cx="143986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zh-CN" altLang="en-US" b="1" dirty="0" smtClean="0">
                <a:solidFill>
                  <a:srgbClr val="0000CC"/>
                </a:solidFill>
                <a:latin typeface="Arial" charset="0"/>
              </a:rPr>
              <a:t>小于</a:t>
            </a:r>
            <a:r>
              <a:rPr lang="en-US" altLang="zh-CN" b="1" dirty="0" smtClean="0">
                <a:solidFill>
                  <a:srgbClr val="0000CC"/>
                </a:solidFill>
                <a:latin typeface="Arial" charset="0"/>
              </a:rPr>
              <a:t>30</a:t>
            </a:r>
            <a:r>
              <a:rPr lang="en-US" altLang="zh-CN" b="1" dirty="0">
                <a:solidFill>
                  <a:srgbClr val="0000CC"/>
                </a:solidFill>
                <a:latin typeface="Arial" charset="0"/>
              </a:rPr>
              <a:t>%</a:t>
            </a:r>
            <a:r>
              <a:rPr lang="zh-CN" altLang="en-US" b="1" dirty="0">
                <a:solidFill>
                  <a:srgbClr val="0000CC"/>
                </a:solidFill>
                <a:latin typeface="Arial" charset="0"/>
              </a:rPr>
              <a:t>？</a:t>
            </a:r>
          </a:p>
        </p:txBody>
      </p:sp>
      <p:sp>
        <p:nvSpPr>
          <p:cNvPr id="610316" name="Text Box 12"/>
          <p:cNvSpPr txBox="1">
            <a:spLocks noChangeArrowheads="1"/>
          </p:cNvSpPr>
          <p:nvPr/>
        </p:nvSpPr>
        <p:spPr bwMode="auto">
          <a:xfrm>
            <a:off x="1847850" y="1773238"/>
            <a:ext cx="2808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altLang="zh-CN" sz="2400" b="1" dirty="0">
                <a:solidFill>
                  <a:srgbClr val="660033"/>
                </a:solidFill>
                <a:latin typeface="Arial" charset="0"/>
              </a:rPr>
              <a:t>Turing</a:t>
            </a:r>
            <a:r>
              <a:rPr lang="zh-CN" altLang="en-US" sz="2400" b="1">
                <a:solidFill>
                  <a:srgbClr val="660033"/>
                </a:solidFill>
                <a:latin typeface="Arial" charset="0"/>
              </a:rPr>
              <a:t>测试，</a:t>
            </a:r>
            <a:r>
              <a:rPr lang="en-US" altLang="zh-CN" sz="2400" b="1" dirty="0">
                <a:solidFill>
                  <a:srgbClr val="660033"/>
                </a:solidFill>
                <a:latin typeface="Arial" charset="0"/>
              </a:rPr>
              <a:t>1950</a:t>
            </a:r>
          </a:p>
        </p:txBody>
      </p:sp>
    </p:spTree>
    <p:extLst>
      <p:ext uri="{BB962C8B-B14F-4D97-AF65-F5344CB8AC3E}">
        <p14:creationId xmlns:p14="http://schemas.microsoft.com/office/powerpoint/2010/main" val="15382761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2312707" y="404813"/>
            <a:ext cx="864235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pPr algn="l">
              <a:lnSpc>
                <a:spcPct val="80000"/>
              </a:lnSpc>
            </a:pPr>
            <a:endParaRPr lang="en-US" altLang="zh-CN" sz="2000" b="1" dirty="0" smtClean="0">
              <a:solidFill>
                <a:srgbClr val="EA0000"/>
              </a:solidFill>
              <a:latin typeface="Times New Roman" charset="0"/>
            </a:endParaRPr>
          </a:p>
          <a:p>
            <a:pPr algn="l">
              <a:lnSpc>
                <a:spcPct val="80000"/>
              </a:lnSpc>
            </a:pPr>
            <a:endParaRPr lang="en-US" altLang="zh-CN" sz="2000" b="1" dirty="0">
              <a:solidFill>
                <a:srgbClr val="EA0000"/>
              </a:solidFill>
              <a:latin typeface="Times New Roman" charset="0"/>
            </a:endParaRPr>
          </a:p>
          <a:p>
            <a:pPr algn="l">
              <a:lnSpc>
                <a:spcPct val="80000"/>
              </a:lnSpc>
            </a:pPr>
            <a:r>
              <a:rPr lang="zh-CN" altLang="en-US" sz="2000" b="1" dirty="0" smtClean="0">
                <a:solidFill>
                  <a:srgbClr val="EA0000"/>
                </a:solidFill>
                <a:latin typeface="Times New Roman" charset="0"/>
              </a:rPr>
              <a:t>中文屋</a:t>
            </a:r>
            <a:endParaRPr lang="en-US" altLang="zh-CN" sz="2000" b="1" dirty="0">
              <a:solidFill>
                <a:srgbClr val="EA0000"/>
              </a:solidFill>
              <a:latin typeface="Times New Roman" charset="0"/>
            </a:endParaRPr>
          </a:p>
        </p:txBody>
      </p:sp>
      <p:pic>
        <p:nvPicPr>
          <p:cNvPr id="613382" name="Picture 6" descr="chinese-ro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1" y="1700213"/>
            <a:ext cx="5832475" cy="352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3383" name="Rectangle 7"/>
          <p:cNvSpPr>
            <a:spLocks noChangeArrowheads="1"/>
          </p:cNvSpPr>
          <p:nvPr/>
        </p:nvSpPr>
        <p:spPr bwMode="auto">
          <a:xfrm>
            <a:off x="1631951" y="5545546"/>
            <a:ext cx="8893175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r>
              <a:rPr lang="zh-CN" altLang="en-US"/>
              <a:t>一个对中文一窍不通的，以英语作母语的人被关闭在一只有两个通口的封闭房间中。房间里有一本用英文写成，从形式上说明中文文字句法和文法组合规则的手册，以及一大堆中文符号。房外的人不断向房间内递进用中文写成的问题。房内的人便按照手册的说明，将中文符号组合成对问题的解答，并将答案递出房间。 </a:t>
            </a:r>
          </a:p>
        </p:txBody>
      </p:sp>
    </p:spTree>
    <p:extLst>
      <p:ext uri="{BB962C8B-B14F-4D97-AF65-F5344CB8AC3E}">
        <p14:creationId xmlns:p14="http://schemas.microsoft.com/office/powerpoint/2010/main" val="2134563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277586" y="1077686"/>
            <a:ext cx="11352625" cy="435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68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39" y="4390055"/>
            <a:ext cx="11461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	</a:t>
            </a:r>
            <a:r>
              <a:rPr lang="en-US" altLang="zh-CN" dirty="0" smtClean="0"/>
              <a:t>0</a:t>
            </a:r>
            <a:r>
              <a:rPr lang="zh-CN" altLang="en-US" dirty="0" smtClean="0"/>
              <a:t>.</a:t>
            </a:r>
            <a:r>
              <a:rPr lang="zh-CN" altLang="en-US" dirty="0"/>
              <a:t>第零定律：机器人必须保护人类的整体利益不受伤害，其它三条定律都是在这一前提下才能成立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1</a:t>
            </a:r>
            <a:r>
              <a:rPr lang="zh-CN" altLang="en-US" dirty="0"/>
              <a:t>.第一定律：机器人不得伤害人类个体，或者目睹人类个体将遭受危险而袖手</a:t>
            </a:r>
            <a:r>
              <a:rPr lang="zh-CN" altLang="en-US" dirty="0" smtClean="0"/>
              <a:t>不管</a:t>
            </a:r>
            <a:endParaRPr lang="en-US" altLang="zh-CN" dirty="0" smtClean="0"/>
          </a:p>
          <a:p>
            <a:r>
              <a:rPr lang="zh-CN" altLang="en-US" dirty="0"/>
              <a:t>	2.第二定律：机器人必须服从人给予它的命令，当该命令与第一定律冲突时例外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3</a:t>
            </a:r>
            <a:r>
              <a:rPr lang="zh-CN" altLang="en-US" dirty="0"/>
              <a:t>.第三定律：机器人在不违反第一、第二定律的情况下要尽可能保护自己的生存	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355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	1956</a:t>
            </a:r>
            <a:r>
              <a:rPr lang="zh-CN" altLang="en-US" dirty="0"/>
              <a:t>年的达特茅斯会议</a:t>
            </a:r>
            <a:r>
              <a:rPr lang="en-US" altLang="zh-CN" dirty="0"/>
              <a:t>(Dartmouth Conference)</a:t>
            </a:r>
            <a:r>
              <a:rPr lang="zh-CN" altLang="en-US" dirty="0"/>
              <a:t>被公认为是人工智能的起源。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麦卡锡</a:t>
            </a:r>
            <a:r>
              <a:rPr lang="zh-CN" altLang="en-US" dirty="0"/>
              <a:t>（</a:t>
            </a:r>
            <a:r>
              <a:rPr lang="en-US" altLang="zh-CN" dirty="0"/>
              <a:t>McCarthy</a:t>
            </a:r>
            <a:r>
              <a:rPr lang="zh-CN" altLang="en-US" dirty="0"/>
              <a:t>）：发明</a:t>
            </a:r>
            <a:r>
              <a:rPr lang="en-US" altLang="zh-CN" dirty="0"/>
              <a:t>lisp</a:t>
            </a:r>
            <a:r>
              <a:rPr lang="zh-CN" altLang="en-US" dirty="0"/>
              <a:t>语言，第二古老的语言。</a:t>
            </a:r>
            <a:r>
              <a:rPr lang="en-US" altLang="zh-CN" dirty="0"/>
              <a:t>lisp</a:t>
            </a:r>
            <a:r>
              <a:rPr lang="zh-CN" altLang="en-US" dirty="0"/>
              <a:t>的基础是数学。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明斯基</a:t>
            </a:r>
            <a:r>
              <a:rPr lang="zh-CN" altLang="en-US" dirty="0"/>
              <a:t>（</a:t>
            </a:r>
            <a:r>
              <a:rPr lang="en-US" altLang="zh-CN" dirty="0"/>
              <a:t>Minsky</a:t>
            </a:r>
            <a:r>
              <a:rPr lang="zh-CN" altLang="en-US" dirty="0"/>
              <a:t>）：主要研究方向为神经</a:t>
            </a:r>
            <a:r>
              <a:rPr lang="zh-CN" altLang="en-US" dirty="0" smtClean="0"/>
              <a:t>网路</a:t>
            </a:r>
            <a:endParaRPr lang="en-US" altLang="zh-CN" dirty="0" smtClean="0"/>
          </a:p>
          <a:p>
            <a:r>
              <a:rPr lang="en-US" altLang="zh-CN" dirty="0" smtClean="0"/>
              <a:t>	</a:t>
            </a:r>
            <a:r>
              <a:rPr lang="zh-CN" altLang="en-US" dirty="0" smtClean="0"/>
              <a:t>艾伦</a:t>
            </a:r>
            <a:r>
              <a:rPr lang="en-US" altLang="zh-CN" dirty="0" smtClean="0"/>
              <a:t>·</a:t>
            </a:r>
            <a:r>
              <a:rPr lang="zh-CN" altLang="en-US" dirty="0"/>
              <a:t>纽厄尔（</a:t>
            </a:r>
            <a:r>
              <a:rPr lang="en-US" altLang="zh-CN" dirty="0"/>
              <a:t>Allen Newell</a:t>
            </a:r>
            <a:r>
              <a:rPr lang="zh-CN" altLang="en-US" dirty="0"/>
              <a:t>，计算机科学家）</a:t>
            </a:r>
            <a:endParaRPr lang="en-US" altLang="zh-CN" dirty="0" smtClean="0"/>
          </a:p>
          <a:p>
            <a:r>
              <a:rPr lang="zh-CN" altLang="en-US" dirty="0"/>
              <a:t>	克劳德</a:t>
            </a:r>
            <a:r>
              <a:rPr lang="en-US" altLang="zh-CN" dirty="0"/>
              <a:t>·</a:t>
            </a:r>
            <a:r>
              <a:rPr lang="zh-CN" altLang="en-US" dirty="0"/>
              <a:t>香农（</a:t>
            </a:r>
            <a:r>
              <a:rPr lang="en-US" altLang="zh-CN" dirty="0"/>
              <a:t>Claude Shannon</a:t>
            </a:r>
            <a:r>
              <a:rPr lang="zh-CN" altLang="en-US" dirty="0"/>
              <a:t>）：信息论的创始人	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西蒙</a:t>
            </a:r>
            <a:r>
              <a:rPr lang="zh-CN" altLang="en-US" dirty="0"/>
              <a:t>（</a:t>
            </a:r>
            <a:r>
              <a:rPr lang="en-US" altLang="zh-CN" dirty="0"/>
              <a:t>Simon</a:t>
            </a:r>
            <a:r>
              <a:rPr lang="zh-CN" altLang="en-US" dirty="0"/>
              <a:t>）：符号派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695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逻辑</a:t>
            </a:r>
            <a:r>
              <a:rPr lang="zh-CN" altLang="en-US" dirty="0"/>
              <a:t>理论机 </a:t>
            </a:r>
            <a:r>
              <a:rPr lang="en-US" altLang="zh-CN" dirty="0"/>
              <a:t>-</a:t>
            </a:r>
            <a:r>
              <a:rPr lang="zh-CN" altLang="en-US" dirty="0"/>
              <a:t>卡内基</a:t>
            </a:r>
            <a:r>
              <a:rPr lang="en-US" altLang="zh-CN" dirty="0"/>
              <a:t>—</a:t>
            </a:r>
            <a:r>
              <a:rPr lang="zh-CN" altLang="en-US" dirty="0"/>
              <a:t>梅隆大学 ：	人类证明数学定理也有类似的思维规律，通过“分解”（把一个复杂问题分解为几个简单的子问题）和“代入”（利用已知常量代入未知的变量）等方法，用已知的定理、公理或解题规则进行试探性推理，直到所有的子问题最终都变成已知的定理或公理，从而解决整个问题。人类求证数学定理也是一种启发式搜索，与电脑下棋的原理异曲同工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DENDRAL</a:t>
            </a:r>
            <a:r>
              <a:rPr lang="zh-CN" altLang="en-US" dirty="0"/>
              <a:t>系统是一种帮助化学家判断某待定物质的分子结构的专家系统。（</a:t>
            </a:r>
            <a:r>
              <a:rPr lang="en-US" altLang="zh-CN" dirty="0"/>
              <a:t>LISP</a:t>
            </a:r>
            <a:r>
              <a:rPr lang="zh-CN" altLang="en-US" dirty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8731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564" t="3106" r="-891" b="1430"/>
          <a:stretch/>
        </p:blipFill>
        <p:spPr>
          <a:xfrm>
            <a:off x="492740" y="404498"/>
            <a:ext cx="9148802" cy="351339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92740" y="4645549"/>
            <a:ext cx="114616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对于</a:t>
            </a:r>
            <a:r>
              <a:rPr lang="zh-CN" altLang="en-US" dirty="0"/>
              <a:t>较宽的问题和较难的问题无法解决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/>
              <a:t>）无法解决异或问题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）计算力跟不上。其实上就是不投钱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186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556</Words>
  <Application>Microsoft Macintosh PowerPoint</Application>
  <PresentationFormat>宽屏</PresentationFormat>
  <Paragraphs>57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DengXian</vt:lpstr>
      <vt:lpstr>DengXian Light</vt:lpstr>
      <vt:lpstr>Times New Roman</vt:lpstr>
      <vt:lpstr>宋体</vt:lpstr>
      <vt:lpstr>Arial</vt:lpstr>
      <vt:lpstr>Office 主题</vt:lpstr>
      <vt:lpstr>人工智能简介</vt:lpstr>
      <vt:lpstr>人工智能发展史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弱人工智能与强人工智能</vt:lpstr>
      <vt:lpstr>PowerPoint 演示文稿</vt:lpstr>
      <vt:lpstr>人工智能、机器学习和人工智能</vt:lpstr>
      <vt:lpstr>PowerPoint 演示文稿</vt:lpstr>
      <vt:lpstr>PowerPoint 演示文稿</vt:lpstr>
      <vt:lpstr>PowerPoint 演示文稿</vt:lpstr>
      <vt:lpstr>课程涉及内容</vt:lpstr>
      <vt:lpstr>机器学习</vt:lpstr>
      <vt:lpstr>深度学习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B24847</dc:creator>
  <cp:lastModifiedBy>B24847</cp:lastModifiedBy>
  <cp:revision>45</cp:revision>
  <dcterms:created xsi:type="dcterms:W3CDTF">2018-10-31T06:22:08Z</dcterms:created>
  <dcterms:modified xsi:type="dcterms:W3CDTF">2018-11-01T14:18:33Z</dcterms:modified>
</cp:coreProperties>
</file>